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4005" r:id="rId2"/>
  </p:sldMasterIdLst>
  <p:notesMasterIdLst>
    <p:notesMasterId r:id="rId22"/>
  </p:notesMasterIdLst>
  <p:handoutMasterIdLst>
    <p:handoutMasterId r:id="rId23"/>
  </p:handoutMasterIdLst>
  <p:sldIdLst>
    <p:sldId id="364" r:id="rId3"/>
    <p:sldId id="413" r:id="rId4"/>
    <p:sldId id="406" r:id="rId5"/>
    <p:sldId id="415" r:id="rId6"/>
    <p:sldId id="417" r:id="rId7"/>
    <p:sldId id="416" r:id="rId8"/>
    <p:sldId id="418" r:id="rId9"/>
    <p:sldId id="419" r:id="rId10"/>
    <p:sldId id="422" r:id="rId11"/>
    <p:sldId id="424" r:id="rId12"/>
    <p:sldId id="423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393" r:id="rId21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F497D"/>
    <a:srgbClr val="005AA9"/>
    <a:srgbClr val="006EB9"/>
    <a:srgbClr val="C0504D"/>
    <a:srgbClr val="207E20"/>
    <a:srgbClr val="003366"/>
    <a:srgbClr val="E36C0A"/>
    <a:srgbClr val="0099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859" autoAdjust="0"/>
  </p:normalViewPr>
  <p:slideViewPr>
    <p:cSldViewPr>
      <p:cViewPr>
        <p:scale>
          <a:sx n="100" d="100"/>
          <a:sy n="100" d="100"/>
        </p:scale>
        <p:origin x="-1974" y="-300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плановое число ККТ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на 24.05.2019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число ККТ</c:v>
                </c:pt>
              </c:strCache>
            </c:strRef>
          </c:tx>
          <c:spPr>
            <a:ln w="76200"/>
          </c:spPr>
          <c:invertIfNegative val="0"/>
          <c:cat>
            <c:strRef>
              <c:f>Лист1!$A$2</c:f>
              <c:strCache>
                <c:ptCount val="1"/>
                <c:pt idx="0">
                  <c:v>на 24.05.2019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на 24.05.2019</c:v>
                </c:pt>
              </c:strCache>
            </c:strRef>
          </c:cat>
          <c:val>
            <c:numRef>
              <c:f>Лист1!$D$2</c:f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779840"/>
        <c:axId val="31785728"/>
        <c:axId val="0"/>
      </c:bar3DChart>
      <c:catAx>
        <c:axId val="31779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Book Antiqua" pitchFamily="18" charset="0"/>
              </a:defRPr>
            </a:pPr>
            <a:endParaRPr lang="ru-RU"/>
          </a:p>
        </c:txPr>
        <c:crossAx val="31785728"/>
        <c:crosses val="autoZero"/>
        <c:auto val="1"/>
        <c:lblAlgn val="ctr"/>
        <c:lblOffset val="100"/>
        <c:noMultiLvlLbl val="0"/>
      </c:catAx>
      <c:valAx>
        <c:axId val="31785728"/>
        <c:scaling>
          <c:orientation val="minMax"/>
          <c:max val="4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Book Antiqua" pitchFamily="18" charset="0"/>
              </a:defRPr>
            </a:pPr>
            <a:endParaRPr lang="ru-RU"/>
          </a:p>
        </c:txPr>
        <c:crossAx val="31779840"/>
        <c:crosses val="autoZero"/>
        <c:crossBetween val="between"/>
      </c:valAx>
    </c:plotArea>
    <c:legend>
      <c:legendPos val="r"/>
      <c:layout/>
      <c:overlay val="0"/>
      <c:spPr>
        <a:ln w="76200"/>
      </c:spPr>
      <c:txPr>
        <a:bodyPr/>
        <a:lstStyle/>
        <a:p>
          <a:pPr>
            <a:defRPr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плановое число ККТ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на 24.05.2019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число ККТ</c:v>
                </c:pt>
              </c:strCache>
            </c:strRef>
          </c:tx>
          <c:spPr>
            <a:ln w="76200"/>
          </c:spPr>
          <c:invertIfNegative val="0"/>
          <c:cat>
            <c:strRef>
              <c:f>Лист1!$A$2</c:f>
              <c:strCache>
                <c:ptCount val="1"/>
                <c:pt idx="0">
                  <c:v>на 24.05.2019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на 24.05.2019</c:v>
                </c:pt>
              </c:strCache>
            </c:strRef>
          </c:cat>
          <c:val>
            <c:numRef>
              <c:f>Лист1!$D$2</c:f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824512"/>
        <c:axId val="31834496"/>
        <c:axId val="0"/>
      </c:bar3DChart>
      <c:catAx>
        <c:axId val="318245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Book Antiqua" pitchFamily="18" charset="0"/>
              </a:defRPr>
            </a:pPr>
            <a:endParaRPr lang="ru-RU"/>
          </a:p>
        </c:txPr>
        <c:crossAx val="31834496"/>
        <c:crosses val="autoZero"/>
        <c:auto val="1"/>
        <c:lblAlgn val="ctr"/>
        <c:lblOffset val="100"/>
        <c:noMultiLvlLbl val="0"/>
      </c:catAx>
      <c:valAx>
        <c:axId val="31834496"/>
        <c:scaling>
          <c:orientation val="minMax"/>
          <c:max val="4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Book Antiqua" pitchFamily="18" charset="0"/>
              </a:defRPr>
            </a:pPr>
            <a:endParaRPr lang="ru-RU"/>
          </a:p>
        </c:txPr>
        <c:crossAx val="31824512"/>
        <c:crosses val="autoZero"/>
        <c:crossBetween val="between"/>
      </c:valAx>
    </c:plotArea>
    <c:legend>
      <c:legendPos val="r"/>
      <c:layout/>
      <c:overlay val="0"/>
      <c:spPr>
        <a:ln w="76200"/>
      </c:spPr>
      <c:txPr>
        <a:bodyPr/>
        <a:lstStyle/>
        <a:p>
          <a:pPr>
            <a:defRPr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0.01754</cdr:x>
      <cdr:y>0</cdr:y>
    </cdr:from>
    <cdr:to>
      <cdr:x>1</cdr:x>
      <cdr:y>0.10606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0"/>
          <a:ext cx="400052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rPr>
            <a:t>Третья волна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0.07143</cdr:x>
      <cdr:y>0</cdr:y>
    </cdr:from>
    <cdr:to>
      <cdr:x>0.96429</cdr:x>
      <cdr:y>0.10448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2" y="0"/>
          <a:ext cx="35719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rPr>
            <a:t>Транспортная отрасль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764" cy="340103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534" y="0"/>
            <a:ext cx="4300764" cy="340103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696F8096-D218-4B42-BB7A-2E48F0DA86D8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480"/>
            <a:ext cx="4300764" cy="340103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534" y="6456480"/>
            <a:ext cx="4300764" cy="340103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C4CFEE00-7CF7-49B8-BDDA-050003130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7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301858" cy="339829"/>
          </a:xfrm>
          <a:prstGeom prst="rect">
            <a:avLst/>
          </a:prstGeom>
        </p:spPr>
        <p:txBody>
          <a:bodyPr vert="horz" lIns="92525" tIns="46265" rIns="92525" bIns="462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420" y="4"/>
            <a:ext cx="4301858" cy="339829"/>
          </a:xfrm>
          <a:prstGeom prst="rect">
            <a:avLst/>
          </a:prstGeom>
        </p:spPr>
        <p:txBody>
          <a:bodyPr vert="horz" lIns="92525" tIns="46265" rIns="92525" bIns="46265" rtlCol="0"/>
          <a:lstStyle>
            <a:lvl1pPr algn="r">
              <a:defRPr sz="1200"/>
            </a:lvl1pPr>
          </a:lstStyle>
          <a:p>
            <a:fld id="{635EE5EA-9820-489D-8EEF-533A33187946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5662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5" tIns="46265" rIns="92525" bIns="462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94" y="3228924"/>
            <a:ext cx="7942256" cy="3058461"/>
          </a:xfrm>
          <a:prstGeom prst="rect">
            <a:avLst/>
          </a:prstGeom>
        </p:spPr>
        <p:txBody>
          <a:bodyPr vert="horz" lIns="92525" tIns="46265" rIns="92525" bIns="462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758"/>
            <a:ext cx="4301858" cy="339828"/>
          </a:xfrm>
          <a:prstGeom prst="rect">
            <a:avLst/>
          </a:prstGeom>
        </p:spPr>
        <p:txBody>
          <a:bodyPr vert="horz" lIns="92525" tIns="46265" rIns="92525" bIns="462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420" y="6456758"/>
            <a:ext cx="4301858" cy="339828"/>
          </a:xfrm>
          <a:prstGeom prst="rect">
            <a:avLst/>
          </a:prstGeom>
        </p:spPr>
        <p:txBody>
          <a:bodyPr vert="horz" lIns="92525" tIns="46265" rIns="92525" bIns="46265" rtlCol="0" anchor="b"/>
          <a:lstStyle>
            <a:lvl1pPr algn="r">
              <a:defRPr sz="1200"/>
            </a:lvl1pPr>
          </a:lstStyle>
          <a:p>
            <a:fld id="{37535AEC-6240-45D3-A78A-C8D4CECEF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1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5AEC-6240-45D3-A78A-C8D4CECEF4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3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6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3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416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39" y="5127625"/>
            <a:ext cx="923925" cy="376238"/>
          </a:xfrm>
          <a:prstGeom prst="rect">
            <a:avLst/>
          </a:prstGeom>
          <a:noFill/>
        </p:spPr>
        <p:txBody>
          <a:bodyPr lIns="60110" tIns="30056" rIns="60110" bIns="3005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7"/>
            <a:ext cx="7320689" cy="4829253"/>
          </a:xfrm>
        </p:spPr>
        <p:txBody>
          <a:bodyPr/>
          <a:lstStyle>
            <a:lvl1pPr marL="238981" indent="0">
              <a:buFontTx/>
              <a:buNone/>
              <a:defRPr b="1">
                <a:latin typeface="+mj-lt"/>
              </a:defRPr>
            </a:lvl1pPr>
            <a:lvl2pPr marL="236894" indent="2087">
              <a:defRPr>
                <a:latin typeface="+mj-lt"/>
              </a:defRPr>
            </a:lvl2pPr>
            <a:lvl3pPr marL="413259" indent="-171148">
              <a:tabLst/>
              <a:defRPr>
                <a:latin typeface="+mj-lt"/>
              </a:defRPr>
            </a:lvl3pPr>
            <a:lvl4pPr marL="0" indent="236894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501073"/>
            <a:ext cx="7337192" cy="1105803"/>
          </a:xfrm>
        </p:spPr>
        <p:txBody>
          <a:bodyPr/>
          <a:lstStyle>
            <a:lvl1pPr marL="0" marR="0" indent="0" defTabSz="6856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9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7"/>
            <a:ext cx="7320689" cy="4829253"/>
          </a:xfrm>
        </p:spPr>
        <p:txBody>
          <a:bodyPr/>
          <a:lstStyle>
            <a:lvl1pPr marL="238981" indent="0">
              <a:buFontTx/>
              <a:buNone/>
              <a:defRPr b="1">
                <a:latin typeface="+mj-lt"/>
              </a:defRPr>
            </a:lvl1pPr>
            <a:lvl2pPr marL="238981" indent="0">
              <a:defRPr>
                <a:latin typeface="+mj-lt"/>
              </a:defRPr>
            </a:lvl2pPr>
            <a:lvl3pPr marL="413259" indent="-171148">
              <a:defRPr>
                <a:latin typeface="+mj-lt"/>
              </a:defRPr>
            </a:lvl3pPr>
            <a:lvl4pPr marL="0" indent="236894">
              <a:defRPr>
                <a:latin typeface="+mj-lt"/>
              </a:defRPr>
            </a:lvl4pPr>
            <a:lvl5pPr marL="94339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501073"/>
            <a:ext cx="7337901" cy="1105803"/>
          </a:xfrm>
        </p:spPr>
        <p:txBody>
          <a:bodyPr/>
          <a:lstStyle>
            <a:lvl1pPr marL="0" marR="0" indent="0" defTabSz="6856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7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1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5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1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0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87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71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9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606874"/>
            <a:ext cx="3620764" cy="46957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0" y="1606874"/>
            <a:ext cx="3644897" cy="46957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2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3" y="1606872"/>
            <a:ext cx="3674753" cy="5680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79" indent="0">
              <a:buNone/>
              <a:defRPr sz="1350" b="1"/>
            </a:lvl3pPr>
            <a:lvl4pPr marL="1028519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7" indent="0">
              <a:buNone/>
              <a:defRPr sz="1200" b="1"/>
            </a:lvl6pPr>
            <a:lvl7pPr marL="2057037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3" y="2174876"/>
            <a:ext cx="3674753" cy="42612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2" y="1606872"/>
            <a:ext cx="3587825" cy="5680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79" indent="0">
              <a:buNone/>
              <a:defRPr sz="1350" b="1"/>
            </a:lvl3pPr>
            <a:lvl4pPr marL="1028519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7" indent="0">
              <a:buNone/>
              <a:defRPr sz="1200" b="1"/>
            </a:lvl6pPr>
            <a:lvl7pPr marL="2057037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2" y="2188098"/>
            <a:ext cx="3587825" cy="424802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6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2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39" y="5127625"/>
            <a:ext cx="923925" cy="376238"/>
          </a:xfrm>
          <a:prstGeom prst="rect">
            <a:avLst/>
          </a:prstGeom>
          <a:noFill/>
        </p:spPr>
        <p:txBody>
          <a:bodyPr lIns="80147" tIns="40074" rIns="80147" bIns="4007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606876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501071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1" y="5872163"/>
            <a:ext cx="566738" cy="654050"/>
          </a:xfrm>
        </p:spPr>
        <p:txBody>
          <a:bodyPr/>
          <a:lstStyle>
            <a:lvl1pPr algn="ctr">
              <a:defRPr sz="18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A66C8BAE-5112-4501-BA59-24FF88ECE4DD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39" indent="0">
              <a:buNone/>
              <a:defRPr sz="900"/>
            </a:lvl2pPr>
            <a:lvl3pPr marL="685679" indent="0">
              <a:buNone/>
              <a:defRPr sz="750"/>
            </a:lvl3pPr>
            <a:lvl4pPr marL="1028519" indent="0">
              <a:buNone/>
              <a:defRPr sz="675"/>
            </a:lvl4pPr>
            <a:lvl5pPr marL="1371358" indent="0">
              <a:buNone/>
              <a:defRPr sz="675"/>
            </a:lvl5pPr>
            <a:lvl6pPr marL="1714197" indent="0">
              <a:buNone/>
              <a:defRPr sz="675"/>
            </a:lvl6pPr>
            <a:lvl7pPr marL="2057037" indent="0">
              <a:buNone/>
              <a:defRPr sz="675"/>
            </a:lvl7pPr>
            <a:lvl8pPr marL="2399876" indent="0">
              <a:buNone/>
              <a:defRPr sz="675"/>
            </a:lvl8pPr>
            <a:lvl9pPr marL="274271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97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79" indent="0">
              <a:buNone/>
              <a:defRPr sz="1800"/>
            </a:lvl3pPr>
            <a:lvl4pPr marL="1028519" indent="0">
              <a:buNone/>
              <a:defRPr sz="1500"/>
            </a:lvl4pPr>
            <a:lvl5pPr marL="1371358" indent="0">
              <a:buNone/>
              <a:defRPr sz="1500"/>
            </a:lvl5pPr>
            <a:lvl6pPr marL="1714197" indent="0">
              <a:buNone/>
              <a:defRPr sz="1500"/>
            </a:lvl6pPr>
            <a:lvl7pPr marL="2057037" indent="0">
              <a:buNone/>
              <a:defRPr sz="1500"/>
            </a:lvl7pPr>
            <a:lvl8pPr marL="2399876" indent="0">
              <a:buNone/>
              <a:defRPr sz="1500"/>
            </a:lvl8pPr>
            <a:lvl9pPr marL="2742716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39" indent="0">
              <a:buNone/>
              <a:defRPr sz="900"/>
            </a:lvl2pPr>
            <a:lvl3pPr marL="685679" indent="0">
              <a:buNone/>
              <a:defRPr sz="750"/>
            </a:lvl3pPr>
            <a:lvl4pPr marL="1028519" indent="0">
              <a:buNone/>
              <a:defRPr sz="675"/>
            </a:lvl4pPr>
            <a:lvl5pPr marL="1371358" indent="0">
              <a:buNone/>
              <a:defRPr sz="675"/>
            </a:lvl5pPr>
            <a:lvl6pPr marL="1714197" indent="0">
              <a:buNone/>
              <a:defRPr sz="675"/>
            </a:lvl6pPr>
            <a:lvl7pPr marL="2057037" indent="0">
              <a:buNone/>
              <a:defRPr sz="675"/>
            </a:lvl7pPr>
            <a:lvl8pPr marL="2399876" indent="0">
              <a:buNone/>
              <a:defRPr sz="675"/>
            </a:lvl8pPr>
            <a:lvl9pPr marL="274271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08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49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61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9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606876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501071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606873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9" y="1606873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2" y="1606872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2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1" y="1606872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1" y="5872163"/>
            <a:ext cx="566738" cy="654050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2pPr>
      <a:lvl3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3pPr>
      <a:lvl4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4pPr>
      <a:lvl5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5pPr>
      <a:lvl6pPr marL="4572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6pPr>
      <a:lvl7pPr marL="9144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7pPr>
      <a:lvl8pPr marL="13716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8pPr>
      <a:lvl9pPr marL="18288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9pPr>
    </p:titleStyle>
    <p:bodyStyle>
      <a:lvl1pPr marL="317500" algn="l" defTabSz="912813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00" algn="l" defTabSz="912813" rtl="0" fontAlgn="base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88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4325" algn="just" defTabSz="912813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300" algn="l" defTabSz="912813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6042047"/>
            <a:ext cx="619125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1578"/>
              </a:lnSpc>
              <a:defRPr sz="1800" smtClean="0">
                <a:solidFill>
                  <a:schemeClr val="bg1"/>
                </a:solidFill>
              </a:defRPr>
            </a:lvl1pPr>
          </a:lstStyle>
          <a:p>
            <a:fld id="{A66C8BAE-5112-4501-BA59-24FF88ECE4DD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3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hf hdr="0" ftr="0" dt="0"/>
  <p:txStyles>
    <p:titleStyle>
      <a:lvl1pPr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2pPr>
      <a:lvl3pPr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3pPr>
      <a:lvl4pPr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4pPr>
      <a:lvl5pPr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5pPr>
      <a:lvl6pPr marL="3429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6pPr>
      <a:lvl7pPr marL="6858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7pPr>
      <a:lvl8pPr marL="10287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8pPr>
      <a:lvl9pPr marL="13716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9pPr>
    </p:titleStyle>
    <p:bodyStyle>
      <a:lvl1pPr marL="238125" algn="l" defTabSz="684610" rtl="0" eaLnBrk="1" fontAlgn="base" hangingPunct="1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38125" algn="l" defTabSz="68461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575" kern="1200">
          <a:solidFill>
            <a:srgbClr val="504F53"/>
          </a:solidFill>
          <a:latin typeface="+mj-lt"/>
          <a:ea typeface="+mn-ea"/>
          <a:cs typeface="+mn-cs"/>
        </a:defRPr>
      </a:lvl2pPr>
      <a:lvl3pPr marL="467916" indent="-170260" algn="l" defTabSz="68461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575" kern="1200">
          <a:solidFill>
            <a:srgbClr val="504F53"/>
          </a:solidFill>
          <a:latin typeface="+mj-lt"/>
          <a:ea typeface="+mn-ea"/>
          <a:cs typeface="+mn-cs"/>
        </a:defRPr>
      </a:lvl3pPr>
      <a:lvl4pPr indent="235744" algn="just" defTabSz="684610" rtl="0" eaLnBrk="1" fontAlgn="base" hangingPunct="1">
        <a:lnSpc>
          <a:spcPts val="1181"/>
        </a:lnSpc>
        <a:spcBef>
          <a:spcPts val="263"/>
        </a:spcBef>
        <a:spcAft>
          <a:spcPct val="0"/>
        </a:spcAft>
        <a:buFont typeface="Arial" pitchFamily="34" charset="0"/>
        <a:defRPr sz="1050" kern="1200">
          <a:solidFill>
            <a:srgbClr val="504F53"/>
          </a:solidFill>
          <a:latin typeface="+mj-lt"/>
          <a:ea typeface="+mn-ea"/>
          <a:cs typeface="+mn-cs"/>
        </a:defRPr>
      </a:lvl4pPr>
      <a:lvl5pPr marL="942975" algn="l" defTabSz="684610" rtl="0" eaLnBrk="1" fontAlgn="base" hangingPunct="1">
        <a:lnSpc>
          <a:spcPts val="1181"/>
        </a:lnSpc>
        <a:spcBef>
          <a:spcPts val="263"/>
        </a:spcBef>
        <a:spcAft>
          <a:spcPct val="0"/>
        </a:spcAft>
        <a:buFont typeface="Arial" pitchFamily="34" charset="0"/>
        <a:defRPr sz="900" kern="1200">
          <a:solidFill>
            <a:srgbClr val="8D8C90"/>
          </a:solidFill>
          <a:latin typeface="+mj-lt"/>
          <a:ea typeface="+mn-ea"/>
          <a:cs typeface="+mn-cs"/>
        </a:defRPr>
      </a:lvl5pPr>
      <a:lvl6pPr marL="1885617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5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9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3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79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19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58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97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37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76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6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424936" cy="32403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Book Antiqua" pitchFamily="18" charset="0"/>
                <a:cs typeface="Arial" pitchFamily="34" charset="0"/>
              </a:rPr>
              <a:t>Об итогах работы налоговых органов округа по переходу на Новый порядок применения ККТ и  реализации положений Федерального закона № 290-ФЗ О внесении изменений в Федеральный закон «О применении контрольно-кассовой техники при осуществлении наличных денежных расчетов и (или) расчетов с использованием платежных карт».</a:t>
            </a:r>
            <a:r>
              <a:rPr lang="ru-RU" sz="2400" dirty="0">
                <a:latin typeface="Book Antiqua" pitchFamily="18" charset="0"/>
                <a:cs typeface="Arial" pitchFamily="34" charset="0"/>
              </a:rPr>
              <a:t> 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825600" y="5347246"/>
            <a:ext cx="7772400" cy="85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err="1" smtClean="0">
                <a:latin typeface="Book Antiqua" pitchFamily="18" charset="0"/>
                <a:cs typeface="Times New Roman" pitchFamily="18" charset="0"/>
              </a:rPr>
              <a:t>И.о</a:t>
            </a: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. заместителя руководителя </a:t>
            </a: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УФНС России по Ямало-Ненецкому автономному округу </a:t>
            </a:r>
            <a:r>
              <a:rPr lang="ru-RU" sz="1800" dirty="0" smtClean="0">
                <a:latin typeface="Book Antiqua" pitchFamily="18" charset="0"/>
                <a:cs typeface="Times New Roman" pitchFamily="18" charset="0"/>
              </a:rPr>
              <a:t>Стулов Григорий Александрович</a:t>
            </a:r>
            <a:endParaRPr lang="ru-RU" sz="1800" dirty="0">
              <a:latin typeface="Book Antiqua" pitchFamily="18" charset="0"/>
            </a:endParaRPr>
          </a:p>
        </p:txBody>
      </p:sp>
      <p:pic>
        <p:nvPicPr>
          <p:cNvPr id="4" name="Picture 2" descr="Z:\Отделы\07-ОРН\ПУБЛИЧНЫЕ СЛУШАНЬЯ\nalog-banners_gl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2C4A87-A01D-4F22-955E-864C60B225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156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571480"/>
            <a:ext cx="7914157" cy="3509822"/>
          </a:xfrm>
          <a:prstGeom prst="rect">
            <a:avLst/>
          </a:prstGeom>
        </p:spPr>
      </p:pic>
      <p:pic>
        <p:nvPicPr>
          <p:cNvPr id="5" name="Рисунок 4" descr="shutterstock_911296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4429132"/>
            <a:ext cx="2823659" cy="2214555"/>
          </a:xfrm>
          <a:prstGeom prst="rect">
            <a:avLst/>
          </a:prstGeom>
        </p:spPr>
      </p:pic>
      <p:pic>
        <p:nvPicPr>
          <p:cNvPr id="7" name="Рисунок 6" descr="or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714884"/>
            <a:ext cx="2937919" cy="1839137"/>
          </a:xfrm>
          <a:prstGeom prst="rect">
            <a:avLst/>
          </a:prstGeom>
        </p:spPr>
      </p:pic>
      <p:pic>
        <p:nvPicPr>
          <p:cNvPr id="8" name="Рисунок 7" descr="TEL_OYNAK_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572008"/>
            <a:ext cx="3124188" cy="186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2C4A87-A01D-4F22-955E-864C60B225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r="17343" b="33071"/>
          <a:stretch/>
        </p:blipFill>
        <p:spPr>
          <a:xfrm>
            <a:off x="642910" y="857232"/>
            <a:ext cx="3643338" cy="3139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8145" r="20371" b="25195"/>
          <a:stretch/>
        </p:blipFill>
        <p:spPr>
          <a:xfrm>
            <a:off x="1500166" y="3643314"/>
            <a:ext cx="5980856" cy="2857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8495" b="47143"/>
          <a:stretch/>
        </p:blipFill>
        <p:spPr>
          <a:xfrm>
            <a:off x="4286248" y="500042"/>
            <a:ext cx="4000528" cy="382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2C4A87-A01D-4F22-955E-864C60B225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454144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74" y="857232"/>
            <a:ext cx="8657189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2C4A87-A01D-4F22-955E-864C60B225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265416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28604"/>
            <a:ext cx="8434430" cy="5520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2C4A87-A01D-4F22-955E-864C60B225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2C4A87-A01D-4F22-955E-864C60B225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13584" cy="581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2C4A87-A01D-4F22-955E-864C60B225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856984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2C4A87-A01D-4F22-955E-864C60B225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95" y="174948"/>
            <a:ext cx="8892480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2C4A87-A01D-4F22-955E-864C60B225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03" y="260648"/>
            <a:ext cx="9050899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8573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Спасибо за внимание!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71480"/>
            <a:ext cx="8215370" cy="21374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dirty="0" smtClean="0">
                <a:latin typeface="Book Antiqua" pitchFamily="18" charset="0"/>
              </a:rPr>
              <a:t>Федеральный закон от 22.05.2003 № 54-ФЗ (ред. от 25.12.2018) </a:t>
            </a:r>
          </a:p>
          <a:p>
            <a:pPr algn="ctr" defTabSz="1043056">
              <a:spcBef>
                <a:spcPct val="0"/>
              </a:spcBef>
            </a:pPr>
            <a:r>
              <a:rPr lang="ru-RU" sz="2000" dirty="0" smtClean="0">
                <a:latin typeface="Book Antiqua" pitchFamily="18" charset="0"/>
              </a:rPr>
              <a:t>«О применении контрольно-кассовой техники при осуществлении</a:t>
            </a:r>
          </a:p>
          <a:p>
            <a:pPr algn="ctr" defTabSz="1043056">
              <a:spcBef>
                <a:spcPct val="0"/>
              </a:spcBef>
            </a:pPr>
            <a:r>
              <a:rPr lang="ru-RU" sz="2000" dirty="0" smtClean="0">
                <a:latin typeface="Book Antiqua" pitchFamily="18" charset="0"/>
              </a:rPr>
              <a:t> расчетов в Российской Федерации»</a:t>
            </a:r>
          </a:p>
          <a:p>
            <a:pPr algn="ctr" defTabSz="1043056">
              <a:spcBef>
                <a:spcPct val="0"/>
              </a:spcBef>
            </a:pPr>
            <a:r>
              <a:rPr lang="ru-RU" sz="1600" dirty="0" smtClean="0">
                <a:latin typeface="Book Antiqua" pitchFamily="18" charset="0"/>
              </a:rPr>
              <a:t>(в ред. Федеральных законов от 03.07.2016 № 290-ФЗ, от 03.07.2018 № 192-ФЗ)  </a:t>
            </a:r>
          </a:p>
          <a:p>
            <a:pPr defTabSz="1043056">
              <a:spcBef>
                <a:spcPct val="0"/>
              </a:spcBef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5" name="Содержимое 14" descr="news4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CEC8C8"/>
              </a:clrFrom>
              <a:clrTo>
                <a:srgbClr val="CEC8C8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58" y="2492896"/>
            <a:ext cx="8465614" cy="3579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6" y="6041424"/>
            <a:ext cx="619711" cy="631835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6820" y="1285860"/>
            <a:ext cx="1091404" cy="6211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2016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00233" y="1285860"/>
            <a:ext cx="2214578" cy="6211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2017</a:t>
            </a:r>
            <a:endParaRPr lang="ru-RU" sz="16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2083840" y="2202385"/>
            <a:ext cx="2271373" cy="969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1365751" y="2006420"/>
            <a:ext cx="1842747" cy="22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85918" y="2928934"/>
            <a:ext cx="914400" cy="35580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Book Antiqua" pitchFamily="18" charset="0"/>
                <a:ea typeface="+mj-ea"/>
                <a:cs typeface="+mj-cs"/>
              </a:rPr>
              <a:t>01.02.2017</a:t>
            </a:r>
            <a:endParaRPr lang="ru-RU" dirty="0"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8860" y="3571876"/>
            <a:ext cx="1490464" cy="35580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01.07.2017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Первая волна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6314" y="4000504"/>
            <a:ext cx="971262" cy="35580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01.07.2018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+mj-ea"/>
                <a:cs typeface="+mj-cs"/>
              </a:rPr>
              <a:t>Вторая волна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52851" y="1875919"/>
            <a:ext cx="1608747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596" y="2714620"/>
            <a:ext cx="914400" cy="35580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+mj-ea"/>
                <a:cs typeface="+mj-cs"/>
              </a:rPr>
              <a:t>03.07.2016</a:t>
            </a:r>
            <a:endParaRPr lang="ru-RU" dirty="0"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6248" y="1285860"/>
            <a:ext cx="2214578" cy="6211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2018</a:t>
            </a:r>
            <a:endParaRPr lang="ru-RU" sz="1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572264" y="1285860"/>
            <a:ext cx="2214578" cy="6211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2019</a:t>
            </a:r>
            <a:endParaRPr lang="ru-RU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714612" y="550070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Добровольный новый порядок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+mj-ea"/>
                <a:cs typeface="+mj-cs"/>
              </a:rPr>
              <a:t>Регистрация только по новому порядку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Обязательный новый порядок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4143371" y="2428869"/>
            <a:ext cx="2714646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43768" y="4214818"/>
            <a:ext cx="971262" cy="35580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01.07.2019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Book Antiqua" pitchFamily="18" charset="0"/>
                <a:ea typeface="+mj-ea"/>
                <a:cs typeface="+mj-cs"/>
              </a:rPr>
              <a:t>Третья волна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5400000">
            <a:off x="6286513" y="2571745"/>
            <a:ext cx="3000397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право 43"/>
          <p:cNvSpPr/>
          <p:nvPr/>
        </p:nvSpPr>
        <p:spPr>
          <a:xfrm>
            <a:off x="928662" y="5572140"/>
            <a:ext cx="1785950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928662" y="5857892"/>
            <a:ext cx="1785950" cy="21431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928662" y="6143644"/>
            <a:ext cx="1785950" cy="2143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857224" y="428604"/>
            <a:ext cx="2357454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2285984" y="785794"/>
            <a:ext cx="928694" cy="21431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3286116" y="428604"/>
            <a:ext cx="5500726" cy="2143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5500694" y="785794"/>
            <a:ext cx="3286148" cy="2143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7786710" y="1071546"/>
            <a:ext cx="1000132" cy="2143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286116" y="2071678"/>
            <a:ext cx="214314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Book Antiqua" pitchFamily="18" charset="0"/>
                <a:ea typeface="+mj-ea"/>
                <a:cs typeface="+mj-cs"/>
              </a:rPr>
              <a:t>Обязаны применять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Book Antiqua" pitchFamily="18" charset="0"/>
                <a:ea typeface="+mj-ea"/>
                <a:cs typeface="+mj-cs"/>
              </a:rPr>
              <a:t> ККТ (торговля)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72132" y="2500306"/>
            <a:ext cx="214314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Торговля на ЕНВД,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ПСН и общепит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86710" y="3000372"/>
            <a:ext cx="214314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Услуги</a:t>
            </a:r>
          </a:p>
        </p:txBody>
      </p:sp>
    </p:spTree>
    <p:extLst>
      <p:ext uri="{BB962C8B-B14F-4D97-AF65-F5344CB8AC3E}">
        <p14:creationId xmlns:p14="http://schemas.microsoft.com/office/powerpoint/2010/main" val="5602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43174" y="1785926"/>
            <a:ext cx="5643602" cy="4829253"/>
          </a:xfrm>
        </p:spPr>
        <p:txBody>
          <a:bodyPr/>
          <a:lstStyle/>
          <a:p>
            <a:r>
              <a:rPr lang="ru-RU" sz="1800" b="0" dirty="0" smtClean="0">
                <a:solidFill>
                  <a:schemeClr val="tx1"/>
                </a:solidFill>
                <a:latin typeface="Book Antiqua" pitchFamily="18" charset="0"/>
              </a:rPr>
              <a:t>→ организации и ИП на любом режиме налогообложения, выполняющих работы или оказывающих услуги населению; </a:t>
            </a:r>
          </a:p>
          <a:p>
            <a:endParaRPr lang="ru-RU" sz="1800" b="0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ru-RU" sz="1800" b="0" dirty="0" smtClean="0">
                <a:solidFill>
                  <a:schemeClr val="tx1"/>
                </a:solidFill>
                <a:latin typeface="Book Antiqua" pitchFamily="18" charset="0"/>
              </a:rPr>
              <a:t>→ ИП на патенте и ЕНВД, работающего в сфере торговли или общепита без наемных работников; </a:t>
            </a:r>
          </a:p>
          <a:p>
            <a:endParaRPr lang="ru-RU" sz="1800" b="0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ru-RU" sz="1800" b="0" dirty="0" smtClean="0">
                <a:solidFill>
                  <a:schemeClr val="tx1"/>
                </a:solidFill>
                <a:latin typeface="Book Antiqua" pitchFamily="18" charset="0"/>
              </a:rPr>
              <a:t>→ ИП без наемных работников, осуществляющего торговлю с использованием торговых автоматов; </a:t>
            </a:r>
          </a:p>
          <a:p>
            <a:endParaRPr lang="ru-RU" sz="1800" b="0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ru-RU" sz="1800" b="0" dirty="0" smtClean="0">
                <a:solidFill>
                  <a:schemeClr val="tx1"/>
                </a:solidFill>
                <a:latin typeface="Book Antiqua" pitchFamily="18" charset="0"/>
              </a:rPr>
              <a:t>→ организации и ИП при продаже в салоне транспортного средства проездных документов (билетов) и талонов для проезда в общественном транспорте.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0" dirty="0" smtClean="0">
                <a:solidFill>
                  <a:schemeClr val="tx1"/>
                </a:solidFill>
                <a:latin typeface="Book Antiqua" pitchFamily="18" charset="0"/>
              </a:rPr>
              <a:t>С 1 июля 2019 года обязанность применять </a:t>
            </a:r>
            <a:r>
              <a:rPr lang="ru-RU" sz="2000" b="0" dirty="0" err="1" smtClean="0">
                <a:solidFill>
                  <a:schemeClr val="tx1"/>
                </a:solidFill>
                <a:latin typeface="Book Antiqua" pitchFamily="18" charset="0"/>
              </a:rPr>
              <a:t>онлайн-кассу</a:t>
            </a:r>
            <a:r>
              <a:rPr lang="ru-RU" sz="2000" b="0" dirty="0" smtClean="0">
                <a:solidFill>
                  <a:schemeClr val="tx1"/>
                </a:solidFill>
                <a:latin typeface="Book Antiqua" pitchFamily="18" charset="0"/>
              </a:rPr>
              <a:t> наступает для:</a:t>
            </a:r>
            <a:endParaRPr lang="ru-RU" sz="2000" b="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79_stick_figure_d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871"/>
            <a:ext cx="3071802" cy="5381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57224" y="857232"/>
            <a:ext cx="7337192" cy="8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defTabSz="914239">
              <a:spcBef>
                <a:spcPct val="0"/>
              </a:spcBef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«Четвертая волна» перехода на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онлайн-кассы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. </a:t>
            </a:r>
          </a:p>
          <a:p>
            <a:pPr defTabSz="914239">
              <a:spcBef>
                <a:spcPct val="0"/>
              </a:spcBef>
            </a:pPr>
            <a:r>
              <a:rPr lang="ru-RU" sz="2000" dirty="0" smtClean="0">
                <a:latin typeface="Book Antiqua" pitchFamily="18" charset="0"/>
              </a:rPr>
              <a:t>Законопроект № 682709-7 «О внесении изменений в Закон о применении контрольно-кассовой техники при осуществлении расчетов в Российской Федерации»</a:t>
            </a:r>
          </a:p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57158" y="2143116"/>
            <a:ext cx="3620764" cy="35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/>
          </a:bodyPr>
          <a:lstStyle/>
          <a:p>
            <a:pPr marL="318641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Действующее правовое регулирование:</a:t>
            </a:r>
          </a:p>
          <a:p>
            <a:pPr marL="318641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</a:endParaRPr>
          </a:p>
          <a:p>
            <a:pPr marL="318641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01.07.2019 – окончание переходного периода и переход всех категорий налогоплательщиков на применение ККТ (за исключением освобожденных от применения ККТ)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714744" y="2143116"/>
            <a:ext cx="4857784" cy="35218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0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Предлагаемое правовое регулирование:</a:t>
            </a:r>
          </a:p>
          <a:p>
            <a:pPr marL="31750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kumimoji="0" lang="ru-RU" sz="16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</a:endParaRPr>
          </a:p>
          <a:p>
            <a:pPr marL="31750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Предоставление дополнительной  отсрочки в применении ККТ до 1 июля 2021 года для ИП без наемных работников:</a:t>
            </a:r>
          </a:p>
          <a:p>
            <a:pPr marL="31750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в сфере работ и услуг;</a:t>
            </a:r>
          </a:p>
          <a:p>
            <a:pPr marL="31750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dirty="0" smtClean="0">
                <a:latin typeface="Book Antiqua" pitchFamily="18" charset="0"/>
              </a:rPr>
              <a:t> </a:t>
            </a:r>
            <a:r>
              <a:rPr kumimoji="0" 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реализующих товары собственного производства </a:t>
            </a:r>
          </a:p>
          <a:p>
            <a:pPr marL="449814" marR="0" lvl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ru-RU" sz="1600" dirty="0" smtClean="0">
              <a:latin typeface="Book Antiqua" pitchFamily="18" charset="0"/>
            </a:endParaRPr>
          </a:p>
          <a:p>
            <a:pPr marL="449814" marR="0" lvl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В случае заключения трудового договора с работником, обязаны в течение 30 календарных дней с даты заключения такого договора зарегистрировать ККТ</a:t>
            </a:r>
          </a:p>
          <a:p>
            <a:pPr marL="317500" marR="0" lvl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kumimoji="0" lang="ru-RU" sz="16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laider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500570"/>
            <a:ext cx="7929081" cy="220715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 bwMode="auto">
          <a:xfrm>
            <a:off x="571472" y="1643050"/>
            <a:ext cx="83582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marL="449814" marR="0" lvl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организации и ИП при осуществлении расчетов с физическими лицами в безналичном порядке (за исключением расчетов с использованием ЭСП);</a:t>
            </a:r>
          </a:p>
          <a:p>
            <a:pPr marL="449814" marR="0" lvl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при предоставлении платы за жилое помещение и коммунальные услуги, включая взносы на капремонт;</a:t>
            </a:r>
          </a:p>
          <a:p>
            <a:pPr marL="449814" marR="0" lvl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при осуществлении зачета и возврата предварительной оплаты и (или) авансов;</a:t>
            </a:r>
          </a:p>
          <a:p>
            <a:pPr marL="449814" marR="0" lvl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при предоставлении займов для оплаты товаров, работ, услуг;</a:t>
            </a:r>
          </a:p>
          <a:p>
            <a:pPr marL="449814" marR="0" lvl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при предоставлении или получении иного встречного предоставления за товары, работы.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857224" y="714356"/>
            <a:ext cx="7337192" cy="82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Расширен термин «Расчеты» и определены операции, при которых необходимо применять ККТ с 01.07.2019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57224" y="2500306"/>
            <a:ext cx="735811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- предоставить право зарегистрировать один кассовый аппарат, к примеру, на автобусный парк, т.е. иметь «облачную» кассу;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- предоставить право не печатать кассовый чек, а отображать на дисплее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валидатора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либо терминала водителя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QR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-код, по которому пассажир сможет получить чек на свой телефон;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- предоставить право (в отсутствие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валидатора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или дисплея терминала водителя) не печатать отдельно кассовый чек в дополнение к проездному билету, а наносить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QR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-код на проездной билет. При этом такой билет будет печататься устройством водителя, а не кассой.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714356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39">
              <a:spcBef>
                <a:spcPct val="0"/>
              </a:spcBef>
            </a:pPr>
            <a:r>
              <a:rPr lang="ru-RU" sz="2000" dirty="0" smtClean="0">
                <a:latin typeface="Book Antiqua" pitchFamily="18" charset="0"/>
              </a:rPr>
              <a:t>Законопроект № 682709-7 «О внесении изменений в Закон о применении контрольно-кассовой техники при осуществлении расчетов в Российской Федерации»</a:t>
            </a:r>
          </a:p>
        </p:txBody>
      </p:sp>
      <p:pic>
        <p:nvPicPr>
          <p:cNvPr id="10" name="Рисунок 9" descr="s120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3005" y="0"/>
            <a:ext cx="2940995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853819" cy="1105804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tx1"/>
                </a:solidFill>
                <a:latin typeface="Book Antiqua" pitchFamily="18" charset="0"/>
              </a:rPr>
              <a:t>Динамика количества ККТ, зарегистрированной в ЯНАО</a:t>
            </a:r>
            <a:endParaRPr lang="ru-RU" sz="2000" b="0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3394812"/>
              </p:ext>
            </p:extLst>
          </p:nvPr>
        </p:nvGraphicFramePr>
        <p:xfrm>
          <a:off x="428596" y="1857364"/>
          <a:ext cx="407196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079622"/>
              </p:ext>
            </p:extLst>
          </p:nvPr>
        </p:nvGraphicFramePr>
        <p:xfrm>
          <a:off x="4643438" y="1714488"/>
          <a:ext cx="400052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 descr="156153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836712"/>
            <a:ext cx="8524963" cy="5233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Тема1" id="{FBE77D25-3A1B-4212-993C-AA3941A9D8AE}" vid="{125034D8-AC63-4B50-8DC9-77833A5393A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15106</TotalTime>
  <Words>469</Words>
  <Application>Microsoft Office PowerPoint</Application>
  <PresentationFormat>Экран (4:3)</PresentationFormat>
  <Paragraphs>80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5_Present_FNS2012_A4</vt:lpstr>
      <vt:lpstr>Тема1</vt:lpstr>
      <vt:lpstr>Об итогах работы налоговых органов округа по переходу на Новый порядок применения ККТ и  реализации положений Федерального закона № 290-ФЗ О внесении изменений в Федеральный закон «О применении контрольно-кассовой техники при осуществлении наличных денежных расчетов и (или) расчетов с использованием платежных карт». </vt:lpstr>
      <vt:lpstr>Презентация PowerPoint</vt:lpstr>
      <vt:lpstr>Презентация PowerPoint</vt:lpstr>
      <vt:lpstr>С 1 июля 2019 года обязанность применять онлайн-кассу наступает для:</vt:lpstr>
      <vt:lpstr>Презентация PowerPoint</vt:lpstr>
      <vt:lpstr>Презентация PowerPoint</vt:lpstr>
      <vt:lpstr>Презентация PowerPoint</vt:lpstr>
      <vt:lpstr>Динамика количества ККТ, зарегистрированной в ЯНАО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Предпосылки применения рискоориентированного подхода</dc:title>
  <dc:creator>Сатин Дмитрий Станиславович</dc:creator>
  <cp:lastModifiedBy>Татьяна Викторовна Селютина</cp:lastModifiedBy>
  <cp:revision>585</cp:revision>
  <cp:lastPrinted>2018-06-06T03:53:49Z</cp:lastPrinted>
  <dcterms:created xsi:type="dcterms:W3CDTF">2013-10-27T06:34:00Z</dcterms:created>
  <dcterms:modified xsi:type="dcterms:W3CDTF">2019-06-18T09:11:22Z</dcterms:modified>
</cp:coreProperties>
</file>